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3" r:id="rId2"/>
    <p:sldId id="274" r:id="rId3"/>
    <p:sldId id="276" r:id="rId4"/>
    <p:sldId id="265" r:id="rId5"/>
    <p:sldId id="266" r:id="rId6"/>
    <p:sldId id="277" r:id="rId7"/>
    <p:sldId id="258" r:id="rId8"/>
    <p:sldId id="267" r:id="rId9"/>
    <p:sldId id="259" r:id="rId10"/>
    <p:sldId id="260" r:id="rId11"/>
    <p:sldId id="261" r:id="rId12"/>
    <p:sldId id="262" r:id="rId13"/>
    <p:sldId id="263" r:id="rId14"/>
    <p:sldId id="268" r:id="rId15"/>
    <p:sldId id="279" r:id="rId16"/>
    <p:sldId id="280" r:id="rId17"/>
    <p:sldId id="281" r:id="rId18"/>
    <p:sldId id="282" r:id="rId19"/>
    <p:sldId id="283" r:id="rId20"/>
    <p:sldId id="269" r:id="rId21"/>
    <p:sldId id="284" r:id="rId22"/>
    <p:sldId id="270" r:id="rId23"/>
    <p:sldId id="271" r:id="rId24"/>
    <p:sldId id="278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184" autoAdjust="0"/>
  </p:normalViewPr>
  <p:slideViewPr>
    <p:cSldViewPr snapToGrid="0">
      <p:cViewPr varScale="1">
        <p:scale>
          <a:sx n="75" d="100"/>
          <a:sy n="75" d="100"/>
        </p:scale>
        <p:origin x="101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BF298-86EA-47E1-8990-5F9A9C87A84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24CA7-BD30-408E-A22B-C3C5023C0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44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05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Игра состоит из фиксированного количества раздач (как в карточных играх, таких как покер и преферанс). Каждую следующую раздачу ветра места сдвигаются на одно место против часовой стрелки.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Перед началом игры индикатор раунда кладется рядом с дилером и больше во время игры не перемещается. Он показывает положение первого дилера. 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Полный круг ветров места (когда восточный ветер возвращается в изначальное положение) образует раунд.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Есть два вида партий: короткая (в 1 раунд) и длинная (в 2 раунда). Раунды также имеют названия: первый раунд называется восточным, а второй, если он есть, - южным.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Если в раздаче побеждает дилер, то назначается дополнительная раздача без смены ветров (с тем же дилером). Количество таких раздач не ограничено, поэтому протяженность разных партий может сильно различаться. 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24CA7-BD30-408E-A22B-C3C5023C08D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161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7A148-DA3E-DE95-8F4A-08A612E77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0B01E-82AD-E57C-A476-1EDFC5F77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8B1437-0984-3079-A830-B29BB3B2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FDC535-8A49-8870-DDCA-49AEC42FB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0787BD-8D11-CEEC-7EA9-1EC3B3A6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0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A9F82-7C26-FCD0-3FA5-206B91F1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D5FD45-6EA8-07E9-31BF-DD99854B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4F3F10-7F26-9B9C-78A1-09D014E9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5BF82F-0056-D0DC-3306-40DFBD1DE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30C228-9C51-A544-EDDA-DB31F043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70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628C685-11AA-4F2B-584B-1F24ED62B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F3B7F3-2B00-749A-7D61-C5D7CE168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2674A3-E955-9F33-930C-5C03886F1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53E530-61C0-E870-AAF7-7FA1BDFE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8B4C98-5BAF-1E12-81FB-32C9765A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87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F737DC-7AD7-F9CB-FA85-AC2DF745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0744CB-31D0-E921-E69B-2454C8EEC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ECB89-35F7-5865-40CC-156B2A67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32B59-34A0-0408-2B14-5619CAC4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490C09-7A9C-65E7-1BF8-C10D4BD6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75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28C47-4BEC-4699-C88E-55871D8D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12BC42-53E3-65EA-177A-69ABA0F24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634150-819E-79D9-E6C1-13B9EDE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5F27C2-2E29-8AF7-BBC3-EE3AF5D1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9AF538-44BA-A54E-EE7C-CD4C383A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9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56A5E-5316-ACDD-FDB9-1F6B9987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3CBB9-D81D-6BD3-4FEF-B6A6A9B94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47DB88-B846-56A1-4434-DEA8786BB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D886A-272E-22ED-3578-94F239F11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A61725-87F1-091E-0AA4-218BF451B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03DDEE-88C1-24AF-DA77-C424277D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14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6B212-5CC0-5956-DBD9-83EF116F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366790-F613-4C46-5004-5194A2C2C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C5E3F7-C813-0CC5-119C-0D5118BDB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C756EF-5E63-FC7C-E6DB-A7B0253A5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5ABC11-E9B5-D705-74E9-895172BAA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3F8AA73-1A45-8EA3-F285-84937FE6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CF5EB0-4321-DE41-6BDB-A88F3411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E60205-C060-684D-0A7A-09D512E4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98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AD593-3F0C-5D28-13E1-AD9FA958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26D2B15-4E51-2F5C-BF78-BC76E213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008344-EFEC-D488-1BC7-44ABAF46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6B2F8C-35EC-5009-D626-54198101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37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77D1AF-7E50-DA50-D6FD-519B7BDC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9D64FF-CF56-A7DB-4ABF-202D9565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83E51-AEC6-9A3D-F8F4-8EBAA001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31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31715-AEBD-60B0-00C5-A7385D568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32C5FA-2175-4A66-18B9-B41BF8EE7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D0DE42-6188-2E83-2413-A91C74070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784954-98E9-5D62-3755-33B16F89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52EBE8-C5DF-B387-6EAA-87B91A71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BA06FE-D7FB-062F-92D5-B68912A7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38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3F730-E81E-1A67-A6D0-2FABB5C1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650AD21-ECE0-9D95-03A7-1B57783A9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5E4605-5339-70FA-DD39-46F267B44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A3EEFD-D86A-B0E4-1C65-60ECB912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74B8AE-AC21-00C3-5906-55357F84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6BEC32-BED5-FF74-022C-5ED0C1FB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17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C594F-052C-83C0-7902-A5C71790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8F7C71-A908-3E08-D23D-86B11DE4E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637F7B-BF54-29B3-2149-B236DACA6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7EF6-592A-4531-B4EC-CBF9ED6AB3FE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421888-F6A2-83C3-1076-B49FBE6A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9F10BC-355B-A8B6-E612-582366606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6.png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6BB05A0-62AE-4351-C2DB-40955BB861A0}"/>
              </a:ext>
            </a:extLst>
          </p:cNvPr>
          <p:cNvSpPr/>
          <p:nvPr/>
        </p:nvSpPr>
        <p:spPr>
          <a:xfrm>
            <a:off x="-111967" y="279918"/>
            <a:ext cx="10207689" cy="401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A95BC9-C42C-19C7-1611-AC8A0D70EC4F}"/>
              </a:ext>
            </a:extLst>
          </p:cNvPr>
          <p:cNvSpPr/>
          <p:nvPr/>
        </p:nvSpPr>
        <p:spPr>
          <a:xfrm>
            <a:off x="-111967" y="664729"/>
            <a:ext cx="9293290" cy="4011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40F332-652E-337E-54F9-181759235B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17992" y="852137"/>
            <a:ext cx="4907952" cy="6543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820BF3-3690-98E2-CE06-DAE54ADE1F81}"/>
              </a:ext>
            </a:extLst>
          </p:cNvPr>
          <p:cNvSpPr txBox="1"/>
          <p:nvPr/>
        </p:nvSpPr>
        <p:spPr>
          <a:xfrm>
            <a:off x="5632579" y="1404083"/>
            <a:ext cx="6083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5400" b="1" dirty="0">
                <a:solidFill>
                  <a:srgbClr val="C00000"/>
                </a:solidFill>
              </a:rPr>
              <a:t>ПРАВИЛА 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ИГРЫ: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НАЧАЛО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0EDD7F5-F0AF-058F-C327-2CA46C517B8B}"/>
              </a:ext>
            </a:extLst>
          </p:cNvPr>
          <p:cNvSpPr/>
          <p:nvPr/>
        </p:nvSpPr>
        <p:spPr>
          <a:xfrm>
            <a:off x="9865359" y="5934269"/>
            <a:ext cx="1850779" cy="643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ЗАНЯТИЕ 1</a:t>
            </a:r>
          </a:p>
        </p:txBody>
      </p:sp>
    </p:spTree>
    <p:extLst>
      <p:ext uri="{BB962C8B-B14F-4D97-AF65-F5344CB8AC3E}">
        <p14:creationId xmlns:p14="http://schemas.microsoft.com/office/powerpoint/2010/main" val="2718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1B9B99D-52ED-8B2F-2487-5ECABA94382D}"/>
              </a:ext>
            </a:extLst>
          </p:cNvPr>
          <p:cNvSpPr/>
          <p:nvPr/>
        </p:nvSpPr>
        <p:spPr>
          <a:xfrm>
            <a:off x="270486" y="303672"/>
            <a:ext cx="663831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ПЕРЕМЕШИВАНИЕ ТАЙЛОВ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C83A3-4B6B-14AA-42FA-EEF63C0B4AD2}"/>
              </a:ext>
            </a:extLst>
          </p:cNvPr>
          <p:cNvSpPr txBox="1"/>
          <p:nvPr/>
        </p:nvSpPr>
        <p:spPr>
          <a:xfrm>
            <a:off x="6176290" y="2846816"/>
            <a:ext cx="54078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Вначале игроки переворачивают все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«рубашкой» вверх и тщательно их перемешивают.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6CD01DF-8EE0-DADE-1708-7C2DE6B3FF58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B0451A6-6F13-7E8D-CA5C-98A21D408D80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6570D-1A1D-9FA2-16E2-AEA4D49F3F08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F1579F-56E2-123C-0757-ECB4041C5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1" t="25926" r="10099" b="11704"/>
          <a:stretch/>
        </p:blipFill>
        <p:spPr>
          <a:xfrm>
            <a:off x="822960" y="1985333"/>
            <a:ext cx="4236720" cy="4277360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F7D5D1A-20DF-6D2A-121B-659B00497B4B}"/>
              </a:ext>
            </a:extLst>
          </p:cNvPr>
          <p:cNvSpPr/>
          <p:nvPr/>
        </p:nvSpPr>
        <p:spPr>
          <a:xfrm>
            <a:off x="9610370" y="1910521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6F4AB-D5DB-443D-F36F-0CF13A208C6D}"/>
              </a:ext>
            </a:extLst>
          </p:cNvPr>
          <p:cNvSpPr txBox="1"/>
          <p:nvPr/>
        </p:nvSpPr>
        <p:spPr>
          <a:xfrm>
            <a:off x="9937329" y="1985333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1</a:t>
            </a:r>
          </a:p>
        </p:txBody>
      </p:sp>
    </p:spTree>
    <p:extLst>
      <p:ext uri="{BB962C8B-B14F-4D97-AF65-F5344CB8AC3E}">
        <p14:creationId xmlns:p14="http://schemas.microsoft.com/office/powerpoint/2010/main" val="165581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86BA048-9BBB-7A71-61D6-7199E9539E19}"/>
              </a:ext>
            </a:extLst>
          </p:cNvPr>
          <p:cNvSpPr/>
          <p:nvPr/>
        </p:nvSpPr>
        <p:spPr>
          <a:xfrm>
            <a:off x="270486" y="303672"/>
            <a:ext cx="523623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ПОСТРОЕНИЕ СТЕНЫ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8FEAB-1ACC-2FA9-1671-4E5B7C7597AA}"/>
              </a:ext>
            </a:extLst>
          </p:cNvPr>
          <p:cNvSpPr txBox="1"/>
          <p:nvPr/>
        </p:nvSpPr>
        <p:spPr>
          <a:xfrm>
            <a:off x="5897040" y="2318496"/>
            <a:ext cx="616288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Каждый игрок берет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из общей кучи и выкладывает два ряда по 17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, а потом поднимает один ряд на другой, чтобы они образовали стену. </a:t>
            </a:r>
          </a:p>
          <a:p>
            <a:pPr>
              <a:buClr>
                <a:srgbClr val="C00000"/>
              </a:buClr>
            </a:pP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Стена выполняет функцию колоды, откуда игроки во время раздачи постепенно берут новые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CBC8379-C841-3446-786A-2529CCEDDA0C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AC7A86D-8AAC-1B41-1E97-8C9AD984E17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95465-D357-760B-1C1B-70CAAEBED95C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0488F1-0BA6-7DE9-AD9B-A0E4CCF5D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11" t="36074" r="16322" b="18445"/>
          <a:stretch/>
        </p:blipFill>
        <p:spPr>
          <a:xfrm rot="16200000">
            <a:off x="863879" y="1467451"/>
            <a:ext cx="4565973" cy="471970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1626BAA-6154-E597-A3B7-B96E949311CE}"/>
              </a:ext>
            </a:extLst>
          </p:cNvPr>
          <p:cNvSpPr/>
          <p:nvPr/>
        </p:nvSpPr>
        <p:spPr>
          <a:xfrm>
            <a:off x="9681490" y="1337480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F607C-BDB1-7000-8593-C635DC2ABBA5}"/>
              </a:ext>
            </a:extLst>
          </p:cNvPr>
          <p:cNvSpPr txBox="1"/>
          <p:nvPr/>
        </p:nvSpPr>
        <p:spPr>
          <a:xfrm>
            <a:off x="10008449" y="1412292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2</a:t>
            </a:r>
          </a:p>
        </p:txBody>
      </p:sp>
    </p:spTree>
    <p:extLst>
      <p:ext uri="{BB962C8B-B14F-4D97-AF65-F5344CB8AC3E}">
        <p14:creationId xmlns:p14="http://schemas.microsoft.com/office/powerpoint/2010/main" val="228483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9CF6408-3677-5EF8-D2C2-0CE0077FC3EA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РАЗЛОМ СТЕНЫ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4EC88-EBF3-FF57-FFDE-A33369D02951}"/>
              </a:ext>
            </a:extLst>
          </p:cNvPr>
          <p:cNvSpPr txBox="1"/>
          <p:nvPr/>
        </p:nvSpPr>
        <p:spPr>
          <a:xfrm>
            <a:off x="5151120" y="1373616"/>
            <a:ext cx="666496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Место, откуда стена (колода) начинает разбираться, в каждой раздаче определяется случайно. </a:t>
            </a:r>
          </a:p>
          <a:p>
            <a:pPr>
              <a:buClr>
                <a:srgbClr val="C00000"/>
              </a:buClr>
            </a:pP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Делает это дилер, бросая кубики.</a:t>
            </a:r>
          </a:p>
          <a:p>
            <a:pPr>
              <a:buClr>
                <a:srgbClr val="C00000"/>
              </a:buClr>
            </a:pP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 первую очередь определяется сторона, где будет начало стены. Дилер отсчитывает против часовой стрелки, начиная с себя, число сторон, которое суммарно выпало на кубиках.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B8580B-C572-7666-FF1C-9D34B97B7C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84" y="1919442"/>
            <a:ext cx="4706867" cy="4189445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FAFBEEF-CC64-94FD-7425-D0593D97F3AD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79DC8B9-DD0F-59BC-08FA-C446DD131BA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38C94-5E9D-5269-B8BC-D612C84E5D4C}"/>
              </a:ext>
            </a:extLst>
          </p:cNvPr>
          <p:cNvSpPr txBox="1"/>
          <p:nvPr/>
        </p:nvSpPr>
        <p:spPr>
          <a:xfrm>
            <a:off x="11663680" y="6410131"/>
            <a:ext cx="52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53E77E4-8B78-A499-AA4F-14642D0AC3DB}"/>
              </a:ext>
            </a:extLst>
          </p:cNvPr>
          <p:cNvSpPr/>
          <p:nvPr/>
        </p:nvSpPr>
        <p:spPr>
          <a:xfrm>
            <a:off x="10069944" y="428189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E3A31-26AB-C03F-A791-152CA4D817A5}"/>
              </a:ext>
            </a:extLst>
          </p:cNvPr>
          <p:cNvSpPr txBox="1"/>
          <p:nvPr/>
        </p:nvSpPr>
        <p:spPr>
          <a:xfrm>
            <a:off x="10396903" y="503001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3</a:t>
            </a:r>
          </a:p>
        </p:txBody>
      </p:sp>
    </p:spTree>
    <p:extLst>
      <p:ext uri="{BB962C8B-B14F-4D97-AF65-F5344CB8AC3E}">
        <p14:creationId xmlns:p14="http://schemas.microsoft.com/office/powerpoint/2010/main" val="207283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57CF42-8E38-621F-F479-245736BD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49" y="1608057"/>
            <a:ext cx="6816837" cy="4517064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2D32DB4-3463-826B-8236-7EE8096FA995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РАЗЛОМ СТЕНЫ (продолжение)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6CFC9-E04D-1D38-0DB5-4EC3C149EA53}"/>
              </a:ext>
            </a:extLst>
          </p:cNvPr>
          <p:cNvSpPr txBox="1"/>
          <p:nvPr/>
        </p:nvSpPr>
        <p:spPr>
          <a:xfrm>
            <a:off x="6370320" y="1819348"/>
            <a:ext cx="5638800" cy="4517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Затем определяется место на данной стороне, где будет начало стены. Для этого игрок, сидящий с нужной стороны, отсчитывает с ее правого конца столько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сколько выпало на кубиках, и немного отодвигает их, делая в этом месте разлом. Это и есть начало стены. 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Далее он отсчитывает от разлома семь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в обратную сторону и делает второй разлом. Небольшая часть стены между двумя разломами, состоящая из 14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называется мертвой стеной и не разбирается в процессе игры.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0EA3DA4-7D4A-1EB2-9C3E-A5F23DF2610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7DA4D61-6BFB-FECB-ADCE-A261BB44C7D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F82C1-F02F-75CA-AC62-0CE4C130F816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142D219-A701-1C16-981D-8B813CE2B280}"/>
              </a:ext>
            </a:extLst>
          </p:cNvPr>
          <p:cNvSpPr/>
          <p:nvPr/>
        </p:nvSpPr>
        <p:spPr>
          <a:xfrm>
            <a:off x="10090264" y="996767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38240-46D0-30C6-81E2-02C0377395D7}"/>
              </a:ext>
            </a:extLst>
          </p:cNvPr>
          <p:cNvSpPr txBox="1"/>
          <p:nvPr/>
        </p:nvSpPr>
        <p:spPr>
          <a:xfrm>
            <a:off x="10417223" y="1071579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4</a:t>
            </a:r>
          </a:p>
        </p:txBody>
      </p:sp>
    </p:spTree>
    <p:extLst>
      <p:ext uri="{BB962C8B-B14F-4D97-AF65-F5344CB8AC3E}">
        <p14:creationId xmlns:p14="http://schemas.microsoft.com/office/powerpoint/2010/main" val="43147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EC2E7FE-09B3-36ED-A2DB-F10063AE7156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F5218-DFF7-E86A-8442-B18361C79147}"/>
              </a:ext>
            </a:extLst>
          </p:cNvPr>
          <p:cNvSpPr txBox="1"/>
          <p:nvPr/>
        </p:nvSpPr>
        <p:spPr>
          <a:xfrm>
            <a:off x="5823194" y="1742948"/>
            <a:ext cx="609832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После разлома стены игроки поочередно набирают себе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 стартовые руки. Стена разбирается по часовой стрелке. Начинает дилер. Он берет две пары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, располагающиеся сразу после разлома. 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6698901-C50A-B930-3275-7F4C056A633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6B7E3E5-901E-438A-45B7-7A91F6AD462B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3B10-3F24-7C85-43CE-C7450D5D1032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F75DA2F-6411-5EFD-088C-A5D9658DE61A}"/>
              </a:ext>
            </a:extLst>
          </p:cNvPr>
          <p:cNvSpPr/>
          <p:nvPr/>
        </p:nvSpPr>
        <p:spPr>
          <a:xfrm>
            <a:off x="10090264" y="996767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829E8-D6F0-9619-04ED-30C2B89BA510}"/>
              </a:ext>
            </a:extLst>
          </p:cNvPr>
          <p:cNvSpPr txBox="1"/>
          <p:nvPr/>
        </p:nvSpPr>
        <p:spPr>
          <a:xfrm>
            <a:off x="10417223" y="1071579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5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CC121D-569C-77B2-9FFE-8A5486F33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t="25415" r="9901" b="16000"/>
          <a:stretch/>
        </p:blipFill>
        <p:spPr>
          <a:xfrm>
            <a:off x="934719" y="2057908"/>
            <a:ext cx="4441513" cy="44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6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62B940C-EEC5-BACA-72D8-1E806D087A7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AEFC4-6E4A-93BA-B5E2-C8F1D2DCAAB8}"/>
              </a:ext>
            </a:extLst>
          </p:cNvPr>
          <p:cNvSpPr txBox="1"/>
          <p:nvPr/>
        </p:nvSpPr>
        <p:spPr>
          <a:xfrm>
            <a:off x="450203" y="895310"/>
            <a:ext cx="1129159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Далее то же самое делают другие игроки в порядке «юг – запад – север».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F077AC-C8A6-3F53-22D6-28F1A5441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7" t="25646" r="8716" b="15483"/>
          <a:stretch/>
        </p:blipFill>
        <p:spPr>
          <a:xfrm>
            <a:off x="611994" y="2926080"/>
            <a:ext cx="3148192" cy="31432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421D73-0B10-3EE5-5FAA-F279F335F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1" t="25038" r="9308" b="15111"/>
          <a:stretch/>
        </p:blipFill>
        <p:spPr>
          <a:xfrm>
            <a:off x="4551610" y="2926079"/>
            <a:ext cx="3088779" cy="31432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63457D-EC51-8B16-A4FB-AD245986E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69" t="25037" r="9111" b="15407"/>
          <a:stretch/>
        </p:blipFill>
        <p:spPr>
          <a:xfrm>
            <a:off x="8431813" y="2926078"/>
            <a:ext cx="3104146" cy="3143241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C5680AC-2A26-E716-40C8-BB11F5766B98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5F44FB0-AC52-FBFF-E3D8-82F7C059CAB9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5189A-F083-5198-F3AB-504B903F672F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1205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DF47733-028E-13E5-6108-14519B3E7FC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C0499-981A-A999-981A-151C0D6DD1BA}"/>
              </a:ext>
            </a:extLst>
          </p:cNvPr>
          <p:cNvSpPr txBox="1"/>
          <p:nvPr/>
        </p:nvSpPr>
        <p:spPr>
          <a:xfrm>
            <a:off x="7534885" y="2033991"/>
            <a:ext cx="4291354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Затем это действие повторяется еще два раза (игроки берут еще по 4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, а потом еще по 4).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0DBBA81-DB90-FAB7-94A0-5118A8BEFF9C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E057873-59C3-5FD7-3ED5-BF15A5425BF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A8B15-1863-D57B-E7FB-7EDB81FD2825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B3A469-4439-A21F-CC0F-90019CB33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t="25333" r="8321" b="14666"/>
          <a:stretch/>
        </p:blipFill>
        <p:spPr>
          <a:xfrm>
            <a:off x="995680" y="1517973"/>
            <a:ext cx="4744720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2FF961-7F55-2711-2605-6F7645B53EC5}"/>
              </a:ext>
            </a:extLst>
          </p:cNvPr>
          <p:cNvSpPr txBox="1"/>
          <p:nvPr/>
        </p:nvSpPr>
        <p:spPr>
          <a:xfrm>
            <a:off x="762000" y="1022130"/>
            <a:ext cx="1044831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Далее каждый берет еще по одному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тайлу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(в том же порядке). 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0565A0A-F0FC-4ABA-4B17-C923E10A7BB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D9E9395-897F-A01A-E43E-CF3414DD7E4B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50285-0EBF-A1EC-957B-6DACA1FAA702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06A5C1F-C2E8-6CF8-6C1B-0C1FBE19ECE1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4C0725-C9BB-01C4-41E0-8223E5738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7" t="25381" r="8518" b="14904"/>
          <a:stretch/>
        </p:blipFill>
        <p:spPr>
          <a:xfrm>
            <a:off x="870242" y="2692399"/>
            <a:ext cx="3488398" cy="34890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F218F5-7A69-F5AE-1918-2981E5C13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1" t="25381" r="7925" b="14904"/>
          <a:stretch/>
        </p:blipFill>
        <p:spPr>
          <a:xfrm>
            <a:off x="5294109" y="2688169"/>
            <a:ext cx="1603783" cy="16001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503733-8143-8309-4410-7F9F2C3B24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34" t="25381" r="8914" b="16000"/>
          <a:stretch/>
        </p:blipFill>
        <p:spPr>
          <a:xfrm>
            <a:off x="5294109" y="4587744"/>
            <a:ext cx="1603783" cy="1593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DBD7F2-ABEC-96CE-C101-E7CF7BE56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34" t="25381" r="8518" b="14904"/>
          <a:stretch/>
        </p:blipFill>
        <p:spPr>
          <a:xfrm>
            <a:off x="7833362" y="2692398"/>
            <a:ext cx="3463963" cy="3489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7CEBC5-0B65-8F36-3F12-DFE493895222}"/>
              </a:ext>
            </a:extLst>
          </p:cNvPr>
          <p:cNvSpPr txBox="1"/>
          <p:nvPr/>
        </p:nvSpPr>
        <p:spPr>
          <a:xfrm>
            <a:off x="270486" y="2688169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08B32-B134-3E83-8D0D-0935FA60CAEF}"/>
              </a:ext>
            </a:extLst>
          </p:cNvPr>
          <p:cNvSpPr txBox="1"/>
          <p:nvPr/>
        </p:nvSpPr>
        <p:spPr>
          <a:xfrm>
            <a:off x="4700246" y="2688169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EE65D-6821-6034-E336-75B8FA9A8211}"/>
              </a:ext>
            </a:extLst>
          </p:cNvPr>
          <p:cNvSpPr txBox="1"/>
          <p:nvPr/>
        </p:nvSpPr>
        <p:spPr>
          <a:xfrm>
            <a:off x="4719024" y="4587744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D0C4D2-4657-DE5C-4168-A12F089BBDAB}"/>
              </a:ext>
            </a:extLst>
          </p:cNvPr>
          <p:cNvSpPr txBox="1"/>
          <p:nvPr/>
        </p:nvSpPr>
        <p:spPr>
          <a:xfrm>
            <a:off x="7249886" y="2663918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3412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14B9D91-0122-202C-0782-E7563C349A13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E8C7A13-7DE4-13F0-9F14-EB00C20EAF4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259701A-9350-C264-DD4F-BE8F4A5F99F1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59D4E-37E2-952E-C2A1-EDB8FB8C0F0E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04B96-D2A2-E6A5-EE29-12FD45B225DB}"/>
              </a:ext>
            </a:extLst>
          </p:cNvPr>
          <p:cNvSpPr txBox="1"/>
          <p:nvPr/>
        </p:nvSpPr>
        <p:spPr>
          <a:xfrm>
            <a:off x="8280400" y="2149890"/>
            <a:ext cx="31292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У каждого должно оказаться </a:t>
            </a: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по 13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0256C8-FB87-C22B-DDB5-12174EB0D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4" t="25630" r="7530" b="15407"/>
          <a:stretch/>
        </p:blipFill>
        <p:spPr>
          <a:xfrm>
            <a:off x="1005840" y="1595119"/>
            <a:ext cx="4886960" cy="47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B618B4-3643-4CFC-2A1B-C08177AF52E3}"/>
              </a:ext>
            </a:extLst>
          </p:cNvPr>
          <p:cNvSpPr txBox="1"/>
          <p:nvPr/>
        </p:nvSpPr>
        <p:spPr>
          <a:xfrm>
            <a:off x="5016760" y="2950972"/>
            <a:ext cx="6083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ХОД </a:t>
            </a:r>
          </a:p>
          <a:p>
            <a:pPr algn="r"/>
            <a:r>
              <a:rPr lang="ru-RU" sz="4400" b="1" dirty="0">
                <a:solidFill>
                  <a:srgbClr val="C00000"/>
                </a:solidFill>
              </a:rPr>
              <a:t>РАЗДАЧИ</a:t>
            </a:r>
          </a:p>
        </p:txBody>
      </p:sp>
    </p:spTree>
    <p:extLst>
      <p:ext uri="{BB962C8B-B14F-4D97-AF65-F5344CB8AC3E}">
        <p14:creationId xmlns:p14="http://schemas.microsoft.com/office/powerpoint/2010/main" val="302894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A1076E-BD7A-034C-50C3-10ACE58AE0F5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 СЕГОДНЯШНЕМ ЗАНЯТИИ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7A58A-F549-3813-6BEB-1D9BC5C3BA9A}"/>
              </a:ext>
            </a:extLst>
          </p:cNvPr>
          <p:cNvSpPr txBox="1"/>
          <p:nvPr/>
        </p:nvSpPr>
        <p:spPr>
          <a:xfrm>
            <a:off x="1155830" y="2493312"/>
            <a:ext cx="61313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Игровой набор (</a:t>
            </a:r>
            <a:r>
              <a:rPr lang="ru-RU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тайлы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Ветра места и раунда. </a:t>
            </a:r>
            <a:r>
              <a:rPr lang="ru-RU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Ренчаны</a:t>
            </a:r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Подготовка к раздаче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Ход раздачи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Цель раздачи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DCD02E5-F697-3562-6570-E326CF020B99}"/>
              </a:ext>
            </a:extLst>
          </p:cNvPr>
          <p:cNvSpPr/>
          <p:nvPr/>
        </p:nvSpPr>
        <p:spPr>
          <a:xfrm>
            <a:off x="923730" y="1603228"/>
            <a:ext cx="3890865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bg1"/>
                </a:solidFill>
              </a:rPr>
              <a:t>О ЧЕМ ПОГОВОРИМ…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7F8F80-9375-AFCF-0FD8-2279DFAA05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7358" y="1603228"/>
            <a:ext cx="2929802" cy="2854292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DD75808-E4FF-B8AF-7993-E47FEF0CBBFE}"/>
              </a:ext>
            </a:extLst>
          </p:cNvPr>
          <p:cNvSpPr/>
          <p:nvPr/>
        </p:nvSpPr>
        <p:spPr>
          <a:xfrm>
            <a:off x="8555351" y="4761841"/>
            <a:ext cx="2929802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 ВАМИ БУДЕТ…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10566-F28B-48E0-0583-29C2E624B316}"/>
              </a:ext>
            </a:extLst>
          </p:cNvPr>
          <p:cNvSpPr txBox="1"/>
          <p:nvPr/>
        </p:nvSpPr>
        <p:spPr>
          <a:xfrm>
            <a:off x="8136294" y="5418162"/>
            <a:ext cx="3447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Имя лектора (и актуальное фото)</a:t>
            </a:r>
            <a:endParaRPr lang="en-US" sz="16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Инфо</a:t>
            </a:r>
            <a:r>
              <a:rPr lang="ru-RU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о лекторе</a:t>
            </a: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Контакты для связи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B5F60AA-BBA3-3970-023C-BB1CA783D52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F9F643A-C28F-60EB-491F-A0FA0DF8F131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4D953-4DB0-E571-B6B2-5DBF282F4A0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0736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0F9A5BA-24EA-4141-66FC-566B1ECF4529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ХОД РАЗДАЧИ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2BB5F-D603-A60F-4906-BC65873DCD2A}"/>
              </a:ext>
            </a:extLst>
          </p:cNvPr>
          <p:cNvSpPr txBox="1"/>
          <p:nvPr/>
        </p:nvSpPr>
        <p:spPr>
          <a:xfrm>
            <a:off x="5934954" y="1373616"/>
            <a:ext cx="540780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Игроки ходят по очереди, начиная с дилера, против часовой стрелки. Во время хода игрок берет один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 начала оставшейся части стены, встраивает его в руку и сбрасывает любой из 14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руки.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Выбор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сброса – основная задача, требующая интеллектуального ресурса, так как постепенным изменением состава руки игроки стремятся достичь в ней определенной выигрышной структуры.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 стены они берут случайный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а что заменить на него в руке, решают сами.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Сбрасываемые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выкладываются в центр стола рубашкой вниз. Каждый игрок кладет свои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отдельно от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других игроков.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941F7A9-5806-AC2E-7973-C3B38C59AEDC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B05369A-B096-5AA9-CEC7-F0950EEA5849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C5985-016D-6442-E91B-8AB98F5450F2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91E7AE-6C4D-F36F-6F9A-6023FE3AE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0" y="1468870"/>
            <a:ext cx="4009376" cy="39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B618B4-3643-4CFC-2A1B-C08177AF52E3}"/>
              </a:ext>
            </a:extLst>
          </p:cNvPr>
          <p:cNvSpPr txBox="1"/>
          <p:nvPr/>
        </p:nvSpPr>
        <p:spPr>
          <a:xfrm>
            <a:off x="5016760" y="2950972"/>
            <a:ext cx="6083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ЦЕЛЬ</a:t>
            </a:r>
          </a:p>
          <a:p>
            <a:pPr algn="r"/>
            <a:r>
              <a:rPr lang="ru-RU" sz="4400" b="1" dirty="0">
                <a:solidFill>
                  <a:srgbClr val="C00000"/>
                </a:solidFill>
              </a:rPr>
              <a:t>РАЗДАЧИ</a:t>
            </a:r>
          </a:p>
        </p:txBody>
      </p:sp>
    </p:spTree>
    <p:extLst>
      <p:ext uri="{BB962C8B-B14F-4D97-AF65-F5344CB8AC3E}">
        <p14:creationId xmlns:p14="http://schemas.microsoft.com/office/powerpoint/2010/main" val="1527154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22897F7-ACBB-5B5D-10EF-CC86C4FF803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ЦЕЛЬ РАЗДАЧИ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8D1FB-CA45-D50D-1067-48ED4038E517}"/>
              </a:ext>
            </a:extLst>
          </p:cNvPr>
          <p:cNvSpPr txBox="1"/>
          <p:nvPr/>
        </p:nvSpPr>
        <p:spPr>
          <a:xfrm>
            <a:off x="7714039" y="1858446"/>
            <a:ext cx="43876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Цель раздачи для каждого игрока – собрать в своей руке определенную выигрышную структуру. Как только кому-то из игроков это удается, раздача заканчивается и победитель получает очки.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Существует две выигрышные структуры: </a:t>
            </a: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стандартная (4 сета и пара)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- 7 пар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это два любых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Сеты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бывают двух типов: </a:t>
            </a: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три любых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последовательность из трех подряд идущих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одной масти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FD43DDC-7031-B7E7-BEBA-BBB8140F9138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FB7A1A2-4A56-29A3-E35D-C6B35F9C8C94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61A55-20D0-6C09-898C-4C9A368E8FA5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BB1213-DD65-920B-C9BD-6B6BC48CB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270486" y="2208538"/>
            <a:ext cx="478347" cy="6428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577E2E-FB7A-E721-CBBA-628ED3FBE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748833" y="2202068"/>
            <a:ext cx="478347" cy="6428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36412E-6137-2024-E2A1-25A4B650E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1227180" y="2195598"/>
            <a:ext cx="478347" cy="64286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EB5E19-85F2-6829-3D9F-F98E82658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1732945" y="2208539"/>
            <a:ext cx="467655" cy="6081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5D0657-CA82-9490-3F78-F4F2BEF4DC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2228018" y="2195598"/>
            <a:ext cx="465390" cy="61549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FEA75F-D7D1-E76F-771F-9BB83FEE57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3" t="18708" r="38345" b="52437"/>
          <a:stretch/>
        </p:blipFill>
        <p:spPr>
          <a:xfrm>
            <a:off x="2713011" y="2179882"/>
            <a:ext cx="492217" cy="627019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6B4476E4-CB2E-95CB-4950-C1AC5795E6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3257134" y="2172409"/>
            <a:ext cx="493566" cy="65220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3D81FD5-9779-D123-48EF-F7B7863C13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346" b="52437"/>
          <a:stretch/>
        </p:blipFill>
        <p:spPr>
          <a:xfrm>
            <a:off x="3776368" y="2172409"/>
            <a:ext cx="482591" cy="64257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93833CC-DC61-EBCC-D377-8B2097A91F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4297709" y="2179882"/>
            <a:ext cx="459126" cy="61549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17E5F0-E385-5EA1-2336-6B11F6BADF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778" r="37161" b="50902"/>
          <a:stretch/>
        </p:blipFill>
        <p:spPr>
          <a:xfrm>
            <a:off x="6295642" y="2139985"/>
            <a:ext cx="517494" cy="66691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ECFC7A-7D68-8382-CC5A-363BC59FFC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4759269" y="2151512"/>
            <a:ext cx="493566" cy="65538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048344-0ADE-6278-4483-AF2179B9F0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5267580" y="2151512"/>
            <a:ext cx="493566" cy="655389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2E2301-5897-6C4F-CDD4-7247FD7E3AC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5787331" y="2139985"/>
            <a:ext cx="493566" cy="655389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8D85EC-870E-6696-7DDA-78A9AEDDFF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778" r="37161" b="50902"/>
          <a:stretch/>
        </p:blipFill>
        <p:spPr>
          <a:xfrm>
            <a:off x="6792768" y="2157694"/>
            <a:ext cx="517494" cy="6669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190245-E94D-F382-8C2B-F7312F24823A}"/>
              </a:ext>
            </a:extLst>
          </p:cNvPr>
          <p:cNvSpPr txBox="1"/>
          <p:nvPr/>
        </p:nvSpPr>
        <p:spPr>
          <a:xfrm>
            <a:off x="186608" y="1169897"/>
            <a:ext cx="42913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сета и пара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DB6C6-DFFC-1980-0F77-FE4E6C84FE0F}"/>
              </a:ext>
            </a:extLst>
          </p:cNvPr>
          <p:cNvSpPr txBox="1"/>
          <p:nvPr/>
        </p:nvSpPr>
        <p:spPr>
          <a:xfrm>
            <a:off x="270486" y="3127355"/>
            <a:ext cx="42913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пар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475AC9-7D0C-1EC8-844F-9EBFD764A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1311520" y="4093699"/>
            <a:ext cx="478347" cy="64286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AACD7C-2991-BAA8-B7EB-5B3364F12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1789867" y="4087229"/>
            <a:ext cx="478347" cy="642862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6C0D9EE-F020-80E0-2DAE-E28B72E1F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2278906" y="4087229"/>
            <a:ext cx="467655" cy="608168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2973CD-0ED9-D763-F7CD-570824128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2773979" y="4080759"/>
            <a:ext cx="467655" cy="608168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B2336FE2-A88E-2489-178C-E0F8E67529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275042" y="4087229"/>
            <a:ext cx="493566" cy="652201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01CAC0A7-F37B-B1A4-C2EB-35C355C115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779300" y="4093699"/>
            <a:ext cx="493566" cy="652201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FC07E1F-27F0-F26E-2F31-75835DA4A6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3795238" y="4040097"/>
            <a:ext cx="493566" cy="655389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8A9E21-D1E6-8579-BD2F-7776E734F1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3278237" y="4063618"/>
            <a:ext cx="493566" cy="655389"/>
          </a:xfrm>
          <a:prstGeom prst="rect">
            <a:avLst/>
          </a:prstGeom>
        </p:spPr>
      </p:pic>
      <p:pic>
        <p:nvPicPr>
          <p:cNvPr id="32" name="Рисунок 31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E6FA68ED-058F-2271-C1B9-0A43DEDB12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334" r="37846" b="50902"/>
          <a:stretch/>
        </p:blipFill>
        <p:spPr>
          <a:xfrm>
            <a:off x="4776146" y="4031904"/>
            <a:ext cx="514568" cy="687102"/>
          </a:xfrm>
          <a:prstGeom prst="rect">
            <a:avLst/>
          </a:prstGeom>
        </p:spPr>
      </p:pic>
      <p:pic>
        <p:nvPicPr>
          <p:cNvPr id="33" name="Рисунок 32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4104A635-C687-56AE-C6FD-A2F04911DC3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334" r="37846" b="50902"/>
          <a:stretch/>
        </p:blipFill>
        <p:spPr>
          <a:xfrm>
            <a:off x="4250189" y="4001141"/>
            <a:ext cx="545228" cy="728042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B57428-596F-FDF7-973B-4D58172D611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5325586" y="4032137"/>
            <a:ext cx="514568" cy="692196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C93B51-1A40-33B8-080D-FAAF4F2164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5882535" y="4018025"/>
            <a:ext cx="517493" cy="696132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4C5CD4-6EB3-EAA8-FAA3-1BE4B646B16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6393417" y="4039961"/>
            <a:ext cx="508452" cy="637772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1AA448-13CB-928D-663F-DC7988D6860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6904297" y="4040097"/>
            <a:ext cx="508343" cy="6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6E3C4E8-A9B9-127C-479D-00A4DB3CB70D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ОБЪЯВЛЕНИЯ ПОБЕДЫ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2436F-38B1-478B-6D9D-8AB787E8B621}"/>
              </a:ext>
            </a:extLst>
          </p:cNvPr>
          <p:cNvSpPr txBox="1"/>
          <p:nvPr/>
        </p:nvSpPr>
        <p:spPr>
          <a:xfrm>
            <a:off x="6096000" y="1962896"/>
            <a:ext cx="543408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процессе сбора рука приходит к состоянию, когда до выигрышной структуры остается получить один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Такое состояние называется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«рукой в ожидании»,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завершающие руку, –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«ожиданием».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Когда рука находится в таком состоянии, игрок может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победить двумя способами: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достать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ожидания со стены;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взять его из чужого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дискарда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 момент сброса противником.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Победу «со стены»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нужно объявить словом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цумо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победу с чужого сброса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словом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После объявления руку показывают всем игрокам.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FBF2A19-F6C7-B4E9-D3BE-F8F4B1A2298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703769C-9B54-8FDC-87A5-ABFD7396E06F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4ACF3-0DC5-421B-E172-F81D94E52BFD}"/>
              </a:ext>
            </a:extLst>
          </p:cNvPr>
          <p:cNvSpPr txBox="1"/>
          <p:nvPr/>
        </p:nvSpPr>
        <p:spPr>
          <a:xfrm>
            <a:off x="11714480" y="6410131"/>
            <a:ext cx="47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36E338-9A48-D4A9-B7E2-3EEAAB044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66"/>
          <a:stretch/>
        </p:blipFill>
        <p:spPr>
          <a:xfrm>
            <a:off x="270486" y="2106803"/>
            <a:ext cx="5213245" cy="318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5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D2C41-1107-5F4E-4DF9-A06BEAE8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" y="0"/>
            <a:ext cx="121627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43BA1-991A-C7F3-2B3E-B0480C8F5A1F}"/>
              </a:ext>
            </a:extLst>
          </p:cNvPr>
          <p:cNvSpPr txBox="1"/>
          <p:nvPr/>
        </p:nvSpPr>
        <p:spPr>
          <a:xfrm>
            <a:off x="1082039" y="5550079"/>
            <a:ext cx="10027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51422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ИГРОВОЙ НАБОР</a:t>
            </a:r>
          </a:p>
        </p:txBody>
      </p:sp>
    </p:spTree>
    <p:extLst>
      <p:ext uri="{BB962C8B-B14F-4D97-AF65-F5344CB8AC3E}">
        <p14:creationId xmlns:p14="http://schemas.microsoft.com/office/powerpoint/2010/main" val="286468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BBA08A1-87BA-9E64-4CBA-1221CAA787BC}"/>
              </a:ext>
            </a:extLst>
          </p:cNvPr>
          <p:cNvSpPr/>
          <p:nvPr/>
        </p:nvSpPr>
        <p:spPr>
          <a:xfrm>
            <a:off x="251927" y="298579"/>
            <a:ext cx="3974328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ТАЙЛЫ МАСТЕЙ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8734B-8257-D1F8-09D7-01DE59C173FE}"/>
              </a:ext>
            </a:extLst>
          </p:cNvPr>
          <p:cNvSpPr txBox="1"/>
          <p:nvPr/>
        </p:nvSpPr>
        <p:spPr>
          <a:xfrm>
            <a:off x="331861" y="1895936"/>
            <a:ext cx="1341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Ман</a:t>
            </a: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(символы)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3E780-E95B-7971-7DF8-A5CFBCC67DE7}"/>
              </a:ext>
            </a:extLst>
          </p:cNvPr>
          <p:cNvSpPr txBox="1"/>
          <p:nvPr/>
        </p:nvSpPr>
        <p:spPr>
          <a:xfrm>
            <a:off x="331861" y="3261852"/>
            <a:ext cx="21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Пин</a:t>
            </a:r>
            <a:endParaRPr lang="ru-RU" sz="14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(точки)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6C581-E074-2905-1C21-4B83214D8592}"/>
              </a:ext>
            </a:extLst>
          </p:cNvPr>
          <p:cNvSpPr txBox="1"/>
          <p:nvPr/>
        </p:nvSpPr>
        <p:spPr>
          <a:xfrm>
            <a:off x="251926" y="4740123"/>
            <a:ext cx="21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Со</a:t>
            </a: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(бамбук)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922E5-F336-0D71-272B-3677F0F6B751}"/>
              </a:ext>
            </a:extLst>
          </p:cNvPr>
          <p:cNvSpPr txBox="1"/>
          <p:nvPr/>
        </p:nvSpPr>
        <p:spPr>
          <a:xfrm>
            <a:off x="251926" y="5844290"/>
            <a:ext cx="11168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Номера </a:t>
            </a:r>
            <a:r>
              <a:rPr lang="ru-RU" sz="1400" b="1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тайлов</a:t>
            </a:r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               1                   2                 3                  4                 5                 6                  7                 8                  9  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EAF4DEE-2960-CEAD-50CA-68F62BC127A4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86D92B-5C25-5F5E-FA72-F3EDDD207498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5ACB98-3A08-D527-D5BF-0F2C4E931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6" t="13250" r="36767" b="56000"/>
          <a:stretch/>
        </p:blipFill>
        <p:spPr>
          <a:xfrm>
            <a:off x="2204302" y="1495463"/>
            <a:ext cx="871900" cy="113603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2BB9614-CC73-E7B3-F69C-4DC269D40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3229412" y="1489174"/>
            <a:ext cx="825114" cy="110126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B9FD72A-3B30-DC35-BB02-069FC86ED6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4207737" y="1490738"/>
            <a:ext cx="825114" cy="1108891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5E348E-4CAA-ABF9-CBD3-12A8FD46F3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0" t="17481" r="38794" b="52438"/>
          <a:stretch/>
        </p:blipFill>
        <p:spPr>
          <a:xfrm>
            <a:off x="5142037" y="1488189"/>
            <a:ext cx="825114" cy="1123107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4DEA8C-8999-2EA7-F12D-2B3987811B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6185858" y="1483495"/>
            <a:ext cx="825113" cy="1127801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85314A4-EC31-399D-F00E-C094B08AD6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604" r="38224" b="56147"/>
          <a:stretch/>
        </p:blipFill>
        <p:spPr>
          <a:xfrm>
            <a:off x="7164182" y="1470746"/>
            <a:ext cx="825114" cy="1091179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170175C-91AA-9500-E07F-D45594173D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2" t="18518" r="38925" b="52438"/>
          <a:stretch/>
        </p:blipFill>
        <p:spPr>
          <a:xfrm>
            <a:off x="8109344" y="1521077"/>
            <a:ext cx="825114" cy="1060419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32C2847-16B6-4738-F02D-B8593C08C3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8075" r="38354" b="52437"/>
          <a:stretch/>
        </p:blipFill>
        <p:spPr>
          <a:xfrm>
            <a:off x="9069254" y="1512507"/>
            <a:ext cx="825114" cy="1082068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6C25960-6CF7-5652-CDC0-C33C022BA6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10047579" y="1520181"/>
            <a:ext cx="877712" cy="1100950"/>
          </a:xfrm>
          <a:prstGeom prst="rect">
            <a:avLst/>
          </a:prstGeom>
        </p:spPr>
      </p:pic>
      <p:pic>
        <p:nvPicPr>
          <p:cNvPr id="54" name="Рисунок 5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F23976-556C-A20E-82C3-7C12765AE8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222" r="38019" b="52438"/>
          <a:stretch/>
        </p:blipFill>
        <p:spPr>
          <a:xfrm>
            <a:off x="2221659" y="2997201"/>
            <a:ext cx="877283" cy="1118844"/>
          </a:xfrm>
          <a:prstGeom prst="rect">
            <a:avLst/>
          </a:prstGeom>
        </p:spPr>
      </p:pic>
      <p:pic>
        <p:nvPicPr>
          <p:cNvPr id="56" name="Рисунок 5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95E518-54C5-CAC0-4723-6C00FAF4E2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3" t="18370" r="38939" b="52438"/>
          <a:stretch/>
        </p:blipFill>
        <p:spPr>
          <a:xfrm>
            <a:off x="3259505" y="3023592"/>
            <a:ext cx="854543" cy="1123401"/>
          </a:xfrm>
          <a:prstGeom prst="rect">
            <a:avLst/>
          </a:prstGeom>
        </p:spPr>
      </p:pic>
      <p:pic>
        <p:nvPicPr>
          <p:cNvPr id="60" name="Рисунок 5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740083A-E6E4-A42A-7652-7ADBCE60544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6740" r="37519" b="52438"/>
          <a:stretch/>
        </p:blipFill>
        <p:spPr>
          <a:xfrm>
            <a:off x="4243413" y="3015549"/>
            <a:ext cx="862390" cy="1136836"/>
          </a:xfrm>
          <a:prstGeom prst="rect">
            <a:avLst/>
          </a:prstGeom>
        </p:spPr>
      </p:pic>
      <p:pic>
        <p:nvPicPr>
          <p:cNvPr id="1024" name="Рисунок 102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BB96A7-FA5D-D877-6E62-B1C2F4258D3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8666" r="37690" b="52438"/>
          <a:stretch/>
        </p:blipFill>
        <p:spPr>
          <a:xfrm>
            <a:off x="5235168" y="3014577"/>
            <a:ext cx="877439" cy="1100950"/>
          </a:xfrm>
          <a:prstGeom prst="rect">
            <a:avLst/>
          </a:prstGeom>
        </p:spPr>
      </p:pic>
      <p:pic>
        <p:nvPicPr>
          <p:cNvPr id="1027" name="Рисунок 10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49A6890-B164-E5AD-E9D3-DDDF85E383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9556" r="38014" b="51111"/>
          <a:stretch/>
        </p:blipFill>
        <p:spPr>
          <a:xfrm>
            <a:off x="6273014" y="3019192"/>
            <a:ext cx="876091" cy="1127801"/>
          </a:xfrm>
          <a:prstGeom prst="rect">
            <a:avLst/>
          </a:prstGeom>
        </p:spPr>
      </p:pic>
      <p:pic>
        <p:nvPicPr>
          <p:cNvPr id="1030" name="Рисунок 10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3DEE63-4B0A-0181-2447-D821D1650E8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8963" r="38372" b="51259"/>
          <a:stretch/>
        </p:blipFill>
        <p:spPr>
          <a:xfrm>
            <a:off x="7242125" y="3009428"/>
            <a:ext cx="838866" cy="1135977"/>
          </a:xfrm>
          <a:prstGeom prst="rect">
            <a:avLst/>
          </a:prstGeom>
        </p:spPr>
      </p:pic>
      <p:pic>
        <p:nvPicPr>
          <p:cNvPr id="1032" name="Рисунок 10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2591F7-AFC2-284D-1327-A490FE31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8177494" y="3014577"/>
            <a:ext cx="857229" cy="1153142"/>
          </a:xfrm>
          <a:prstGeom prst="rect">
            <a:avLst/>
          </a:prstGeom>
        </p:spPr>
      </p:pic>
      <p:pic>
        <p:nvPicPr>
          <p:cNvPr id="1034" name="Рисунок 10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732A68-5B9A-13BC-974D-D84DD4167E3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9" t="18815" r="38014" b="52437"/>
          <a:stretch/>
        </p:blipFill>
        <p:spPr>
          <a:xfrm>
            <a:off x="9118752" y="3043095"/>
            <a:ext cx="897207" cy="1100950"/>
          </a:xfrm>
          <a:prstGeom prst="rect">
            <a:avLst/>
          </a:prstGeom>
        </p:spPr>
      </p:pic>
      <p:pic>
        <p:nvPicPr>
          <p:cNvPr id="1036" name="Рисунок 10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3EA9B02-530E-A132-3354-3E8A46485F3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8815" r="38014" b="52437"/>
          <a:stretch/>
        </p:blipFill>
        <p:spPr>
          <a:xfrm>
            <a:off x="10146053" y="3034949"/>
            <a:ext cx="852390" cy="1100950"/>
          </a:xfrm>
          <a:prstGeom prst="rect">
            <a:avLst/>
          </a:prstGeom>
        </p:spPr>
      </p:pic>
      <p:pic>
        <p:nvPicPr>
          <p:cNvPr id="1039" name="Рисунок 1038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4B886233-9B53-4467-9C5A-B803B1A7B8A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2279910" y="4513033"/>
            <a:ext cx="819032" cy="1082275"/>
          </a:xfrm>
          <a:prstGeom prst="rect">
            <a:avLst/>
          </a:prstGeom>
        </p:spPr>
      </p:pic>
      <p:pic>
        <p:nvPicPr>
          <p:cNvPr id="1041" name="Рисунок 10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2BB7D57-2586-DF6B-AC68-025F35264D7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346" b="52437"/>
          <a:stretch/>
        </p:blipFill>
        <p:spPr>
          <a:xfrm>
            <a:off x="3273761" y="4494748"/>
            <a:ext cx="840287" cy="1118844"/>
          </a:xfrm>
          <a:prstGeom prst="rect">
            <a:avLst/>
          </a:prstGeom>
        </p:spPr>
      </p:pic>
      <p:pic>
        <p:nvPicPr>
          <p:cNvPr id="1043" name="Рисунок 10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814CA51-492F-8A01-0263-6AF433387A6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4327494" y="4523250"/>
            <a:ext cx="799432" cy="1071696"/>
          </a:xfrm>
          <a:prstGeom prst="rect">
            <a:avLst/>
          </a:prstGeom>
        </p:spPr>
      </p:pic>
      <p:pic>
        <p:nvPicPr>
          <p:cNvPr id="1045" name="Рисунок 1044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C310D7EB-DC1D-3CF0-C7A4-00A368FF095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>
            <a:off x="5340372" y="4519549"/>
            <a:ext cx="864164" cy="1127802"/>
          </a:xfrm>
          <a:prstGeom prst="rect">
            <a:avLst/>
          </a:prstGeom>
        </p:spPr>
      </p:pic>
      <p:pic>
        <p:nvPicPr>
          <p:cNvPr id="1047" name="Рисунок 10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B95FCDF-A080-60BC-E220-64D09B236DE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>
            <a:off x="6311489" y="4525475"/>
            <a:ext cx="837616" cy="1060303"/>
          </a:xfrm>
          <a:prstGeom prst="rect">
            <a:avLst/>
          </a:prstGeom>
        </p:spPr>
      </p:pic>
      <p:pic>
        <p:nvPicPr>
          <p:cNvPr id="1049" name="Рисунок 10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DDD525-E114-EDA3-C4D2-A47046DF52A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7653" r="38938" b="52437"/>
          <a:stretch/>
        </p:blipFill>
        <p:spPr>
          <a:xfrm>
            <a:off x="7281559" y="4513033"/>
            <a:ext cx="799432" cy="1091202"/>
          </a:xfrm>
          <a:prstGeom prst="rect">
            <a:avLst/>
          </a:prstGeom>
        </p:spPr>
      </p:pic>
      <p:pic>
        <p:nvPicPr>
          <p:cNvPr id="1051" name="Рисунок 10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3466E6E-90E4-1A56-BD2E-361B7ACF142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8221798" y="4535344"/>
            <a:ext cx="799432" cy="1039631"/>
          </a:xfrm>
          <a:prstGeom prst="rect">
            <a:avLst/>
          </a:prstGeom>
        </p:spPr>
      </p:pic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4E1417A5-0661-20ED-4168-0DE6445E3A7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9183182" y="4493960"/>
            <a:ext cx="825072" cy="1091181"/>
          </a:xfrm>
          <a:prstGeom prst="rect">
            <a:avLst/>
          </a:prstGeom>
        </p:spPr>
      </p:pic>
      <p:pic>
        <p:nvPicPr>
          <p:cNvPr id="1055" name="Рисунок 105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F2681F1-6669-83C7-8D45-5A22EA3D22D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3" t="18708" r="38345" b="52437"/>
          <a:stretch/>
        </p:blipFill>
        <p:spPr>
          <a:xfrm>
            <a:off x="10170206" y="4534110"/>
            <a:ext cx="825072" cy="105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4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BBA08A1-87BA-9E64-4CBA-1221CAA787BC}"/>
              </a:ext>
            </a:extLst>
          </p:cNvPr>
          <p:cNvSpPr/>
          <p:nvPr/>
        </p:nvSpPr>
        <p:spPr>
          <a:xfrm>
            <a:off x="251927" y="298579"/>
            <a:ext cx="55890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БЛАГОРОДНЫЕ ТАЙЛЫ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5D31A-002C-444F-711C-FE609EE707DB}"/>
              </a:ext>
            </a:extLst>
          </p:cNvPr>
          <p:cNvSpPr txBox="1"/>
          <p:nvPr/>
        </p:nvSpPr>
        <p:spPr>
          <a:xfrm>
            <a:off x="2726412" y="2465343"/>
            <a:ext cx="24897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Ветра 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(важен 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порядок!)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94B3A-D4CC-A614-9418-8B294DF68E7C}"/>
              </a:ext>
            </a:extLst>
          </p:cNvPr>
          <p:cNvSpPr txBox="1"/>
          <p:nvPr/>
        </p:nvSpPr>
        <p:spPr>
          <a:xfrm>
            <a:off x="2726412" y="4855228"/>
            <a:ext cx="1460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Драконы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(важен 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порядок!)</a:t>
            </a:r>
            <a:endParaRPr lang="ru-RU" sz="1400" b="1" dirty="0">
              <a:solidFill>
                <a:srgbClr val="C00000"/>
              </a:solidFill>
            </a:endParaRPr>
          </a:p>
          <a:p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EAFE53-4D5B-EDBB-5EA3-5B020B7C3EA0}"/>
              </a:ext>
            </a:extLst>
          </p:cNvPr>
          <p:cNvSpPr txBox="1"/>
          <p:nvPr/>
        </p:nvSpPr>
        <p:spPr>
          <a:xfrm>
            <a:off x="3989833" y="3602071"/>
            <a:ext cx="4580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Восточный          Южный          Западный         Северный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FDBA49-349A-362C-78A1-8A344302E21A}"/>
              </a:ext>
            </a:extLst>
          </p:cNvPr>
          <p:cNvSpPr txBox="1"/>
          <p:nvPr/>
        </p:nvSpPr>
        <p:spPr>
          <a:xfrm>
            <a:off x="4115556" y="5865118"/>
            <a:ext cx="3115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Красный          Белый           Зеленый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39A17C-6D89-46BA-24A4-9B4931E53B24}"/>
              </a:ext>
            </a:extLst>
          </p:cNvPr>
          <p:cNvSpPr txBox="1"/>
          <p:nvPr/>
        </p:nvSpPr>
        <p:spPr>
          <a:xfrm>
            <a:off x="608245" y="1560192"/>
            <a:ext cx="8362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Благородные </a:t>
            </a:r>
            <a:r>
              <a:rPr lang="ru-RU" sz="1800" b="1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тайлы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3604C15-3C46-3BEB-E14F-2BBE3EA7730D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13A6584-26F2-5A66-B17C-3E7C6F34D3B5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A0072-76D4-E02A-AB83-4F57266BA915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512237-FDA8-5471-3F6A-86435EC8F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3" t="17033" r="37933" b="52075"/>
          <a:stretch/>
        </p:blipFill>
        <p:spPr>
          <a:xfrm>
            <a:off x="4031577" y="2201985"/>
            <a:ext cx="883738" cy="114996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28CB87-D8AF-8FF2-4A9B-77F5222A6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5115899" y="2235905"/>
            <a:ext cx="831604" cy="110425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C0A0E90-0207-6FE1-3AEA-80B33322FE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120" b="52216"/>
          <a:stretch/>
        </p:blipFill>
        <p:spPr>
          <a:xfrm>
            <a:off x="6096000" y="2202414"/>
            <a:ext cx="857671" cy="111366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8386DF-87C3-A6BA-2033-73C565928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t="17609" r="36812" b="52484"/>
          <a:stretch/>
        </p:blipFill>
        <p:spPr>
          <a:xfrm>
            <a:off x="7154255" y="2191432"/>
            <a:ext cx="878897" cy="110109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27A02F9-B962-2BD3-9944-7B0DCEE9FD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778" r="37161" b="50902"/>
          <a:stretch/>
        </p:blipFill>
        <p:spPr>
          <a:xfrm>
            <a:off x="4151213" y="4629369"/>
            <a:ext cx="915594" cy="117996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52DC26C2-B112-36C2-47DF-F4FBC610D7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334" r="37846" b="50902"/>
          <a:stretch/>
        </p:blipFill>
        <p:spPr>
          <a:xfrm>
            <a:off x="5126059" y="4594148"/>
            <a:ext cx="915594" cy="1222592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CF678C-C94C-77B4-F731-14BA1CAE9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1" t="17037" r="37358" b="52524"/>
          <a:stretch/>
        </p:blipFill>
        <p:spPr>
          <a:xfrm>
            <a:off x="6058890" y="4594148"/>
            <a:ext cx="938409" cy="116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0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B618B4-3643-4CFC-2A1B-C08177AF52E3}"/>
              </a:ext>
            </a:extLst>
          </p:cNvPr>
          <p:cNvSpPr txBox="1"/>
          <p:nvPr/>
        </p:nvSpPr>
        <p:spPr>
          <a:xfrm>
            <a:off x="5016760" y="2950972"/>
            <a:ext cx="6083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ПОДГОТОВКА </a:t>
            </a:r>
          </a:p>
          <a:p>
            <a:pPr algn="r"/>
            <a:r>
              <a:rPr lang="ru-RU" sz="4400" b="1" dirty="0">
                <a:solidFill>
                  <a:srgbClr val="C00000"/>
                </a:solidFill>
              </a:rPr>
              <a:t>К РАЗДАЧЕ</a:t>
            </a:r>
          </a:p>
        </p:txBody>
      </p:sp>
    </p:spTree>
    <p:extLst>
      <p:ext uri="{BB962C8B-B14F-4D97-AF65-F5344CB8AC3E}">
        <p14:creationId xmlns:p14="http://schemas.microsoft.com/office/powerpoint/2010/main" val="33446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BD4AD-2B01-667D-1D28-60713D0DD22C}"/>
              </a:ext>
            </a:extLst>
          </p:cNvPr>
          <p:cNvSpPr txBox="1"/>
          <p:nvPr/>
        </p:nvSpPr>
        <p:spPr>
          <a:xfrm>
            <a:off x="551190" y="1938691"/>
            <a:ext cx="5407805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Играют 4 человека за квадратным столом. 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Каждому месту присвоена условная сторона света. 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Места определяют по жребию.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Восточный игрок занимает особое положение дилера.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okushi Musou | xGeo's Mahjong Blog">
            <a:extLst>
              <a:ext uri="{FF2B5EF4-FFF2-40B4-BE49-F238E27FC236}">
                <a16:creationId xmlns:a16="http://schemas.microsoft.com/office/drawing/2014/main" id="{4E8D8464-3400-26D9-A77D-5432F5BC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979" y="2073453"/>
            <a:ext cx="4836367" cy="3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94594D4-7173-B95B-4B36-8857D174CF7A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ОСНОВНЫЕ ПОЛОЖЕНИЯ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6652976-FD0B-E263-9824-8296792B96E1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9D736D0-CFA2-9E32-29B1-05F386B587A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3BAA-5CA8-4B0B-7C35-71D94EC99D4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942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01663FE-E0F2-5419-A94A-21D229B6E9BD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РАССАДКА ИГРОКОВ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D4C85C-43F4-37C1-9491-98E7A442F9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84" y="1919442"/>
            <a:ext cx="4706867" cy="4189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D7346-8DE4-8262-F0CB-576EF9CD263C}"/>
              </a:ext>
            </a:extLst>
          </p:cNvPr>
          <p:cNvSpPr txBox="1"/>
          <p:nvPr/>
        </p:nvSpPr>
        <p:spPr>
          <a:xfrm>
            <a:off x="5934954" y="1373616"/>
            <a:ext cx="54078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Расположение ветров места (обратите внимание на различия в шрифтах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тайлах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на схеме).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F092B970-49D4-C343-32DB-A33FF5BB670A}"/>
              </a:ext>
            </a:extLst>
          </p:cNvPr>
          <p:cNvSpPr/>
          <p:nvPr/>
        </p:nvSpPr>
        <p:spPr>
          <a:xfrm rot="16200000">
            <a:off x="5678889" y="1501344"/>
            <a:ext cx="214604" cy="14549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00762-FD92-3D46-2E69-BE81BDBB5AD3}"/>
              </a:ext>
            </a:extLst>
          </p:cNvPr>
          <p:cNvSpPr txBox="1"/>
          <p:nvPr/>
        </p:nvSpPr>
        <p:spPr>
          <a:xfrm>
            <a:off x="3175316" y="6374188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6AACC-AEEE-8612-5EEE-23FC30936B32}"/>
              </a:ext>
            </a:extLst>
          </p:cNvPr>
          <p:cNvSpPr txBox="1"/>
          <p:nvPr/>
        </p:nvSpPr>
        <p:spPr>
          <a:xfrm>
            <a:off x="4923693" y="4430895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85DE1-5CFB-DCB8-1356-858D049F687C}"/>
              </a:ext>
            </a:extLst>
          </p:cNvPr>
          <p:cNvSpPr txBox="1"/>
          <p:nvPr/>
        </p:nvSpPr>
        <p:spPr>
          <a:xfrm>
            <a:off x="1545771" y="1425775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07E9A-B4AF-75D8-792A-5E2BE01583CD}"/>
              </a:ext>
            </a:extLst>
          </p:cNvPr>
          <p:cNvSpPr txBox="1"/>
          <p:nvPr/>
        </p:nvSpPr>
        <p:spPr>
          <a:xfrm>
            <a:off x="0" y="3313482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25A23D-C89B-841F-97D9-31393A3C4749}"/>
              </a:ext>
            </a:extLst>
          </p:cNvPr>
          <p:cNvSpPr txBox="1"/>
          <p:nvPr/>
        </p:nvSpPr>
        <p:spPr>
          <a:xfrm>
            <a:off x="6312389" y="5829136"/>
            <a:ext cx="193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«ГЛОБУС ЗЕМНОЙ»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FEA98A-E9EE-0C8C-BDEA-380856D2864B}"/>
              </a:ext>
            </a:extLst>
          </p:cNvPr>
          <p:cNvSpPr txBox="1"/>
          <p:nvPr/>
        </p:nvSpPr>
        <p:spPr>
          <a:xfrm>
            <a:off x="8887235" y="5819144"/>
            <a:ext cx="2255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«ГЛОБУС НЕБЕСНЫЙ»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B5D7D1B-417D-0411-F9C1-379DA04D1A63}"/>
              </a:ext>
            </a:extLst>
          </p:cNvPr>
          <p:cNvSpPr/>
          <p:nvPr/>
        </p:nvSpPr>
        <p:spPr>
          <a:xfrm>
            <a:off x="1510608" y="2672744"/>
            <a:ext cx="2669736" cy="2689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⬇ Скачать картинки Роза ветров, стоковые фото Роза ветров в хорошем  качестве | Depositphotos">
            <a:extLst>
              <a:ext uri="{FF2B5EF4-FFF2-40B4-BE49-F238E27FC236}">
                <a16:creationId xmlns:a16="http://schemas.microsoft.com/office/drawing/2014/main" id="{FB286E68-F0E8-24FB-82A6-A5AE35B5F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79" y="3594893"/>
            <a:ext cx="2283847" cy="20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⬇ Скачать картинки Роза ветров, стоковые фото Роза ветров в хорошем  качестве | Depositphotos">
            <a:extLst>
              <a:ext uri="{FF2B5EF4-FFF2-40B4-BE49-F238E27FC236}">
                <a16:creationId xmlns:a16="http://schemas.microsoft.com/office/drawing/2014/main" id="{EB81628E-B6EF-7F12-D8C6-0FC340563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235" y="3594893"/>
            <a:ext cx="2283847" cy="20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516ADA-36C5-5A5C-AACD-68720401A998}"/>
              </a:ext>
            </a:extLst>
          </p:cNvPr>
          <p:cNvSpPr txBox="1"/>
          <p:nvPr/>
        </p:nvSpPr>
        <p:spPr>
          <a:xfrm>
            <a:off x="7124343" y="3445812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E32FC-D572-713D-DA1D-37B0F7D3FC4B}"/>
              </a:ext>
            </a:extLst>
          </p:cNvPr>
          <p:cNvSpPr txBox="1"/>
          <p:nvPr/>
        </p:nvSpPr>
        <p:spPr>
          <a:xfrm>
            <a:off x="7124343" y="5305916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Ю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231BF0-A664-76DC-BD77-0EC29E9DE42B}"/>
              </a:ext>
            </a:extLst>
          </p:cNvPr>
          <p:cNvSpPr txBox="1"/>
          <p:nvPr/>
        </p:nvSpPr>
        <p:spPr>
          <a:xfrm>
            <a:off x="6312389" y="4321963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З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F1BA83-A039-0F2C-1760-F0376ECFBB5F}"/>
              </a:ext>
            </a:extLst>
          </p:cNvPr>
          <p:cNvSpPr txBox="1"/>
          <p:nvPr/>
        </p:nvSpPr>
        <p:spPr>
          <a:xfrm>
            <a:off x="7967536" y="4319401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2770D-9A21-C85F-32D2-876EE0719D6F}"/>
              </a:ext>
            </a:extLst>
          </p:cNvPr>
          <p:cNvSpPr txBox="1"/>
          <p:nvPr/>
        </p:nvSpPr>
        <p:spPr>
          <a:xfrm>
            <a:off x="8929768" y="4319401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З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2EC0C5-260D-26F2-AAF0-AC2260F54A22}"/>
              </a:ext>
            </a:extLst>
          </p:cNvPr>
          <p:cNvSpPr txBox="1"/>
          <p:nvPr/>
        </p:nvSpPr>
        <p:spPr>
          <a:xfrm>
            <a:off x="10709148" y="4313435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599896-A0E5-5CC9-55EB-7E1B569FCBCD}"/>
              </a:ext>
            </a:extLst>
          </p:cNvPr>
          <p:cNvSpPr txBox="1"/>
          <p:nvPr/>
        </p:nvSpPr>
        <p:spPr>
          <a:xfrm>
            <a:off x="9820199" y="5285293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2BFEE1-1E91-1AFE-FD36-B8D65A2EA673}"/>
              </a:ext>
            </a:extLst>
          </p:cNvPr>
          <p:cNvSpPr txBox="1"/>
          <p:nvPr/>
        </p:nvSpPr>
        <p:spPr>
          <a:xfrm>
            <a:off x="9820199" y="3436735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Ю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DBADBA-C299-050B-87EA-4BB56936F3C8}"/>
              </a:ext>
            </a:extLst>
          </p:cNvPr>
          <p:cNvSpPr txBox="1"/>
          <p:nvPr/>
        </p:nvSpPr>
        <p:spPr>
          <a:xfrm>
            <a:off x="6071519" y="2304557"/>
            <a:ext cx="54078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маджонге действует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«небесный глобус»: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стороны света </a:t>
            </a:r>
          </a:p>
          <a:p>
            <a:pPr algn="ctr"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 соответствуют привычной нам розе ветров, 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 и юг меняются местами.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8D3FF671-FD5D-9195-DEA9-D624C68569D2}"/>
              </a:ext>
            </a:extLst>
          </p:cNvPr>
          <p:cNvSpPr/>
          <p:nvPr/>
        </p:nvSpPr>
        <p:spPr>
          <a:xfrm>
            <a:off x="6017192" y="2175952"/>
            <a:ext cx="5462132" cy="4086741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FEE5ED45-37ED-218D-BA4C-7008EEC2058E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20C6EAD1-5BF6-7302-AA47-65C4F3FAF47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A356A3-B46E-C17A-6DD5-6F5768DAD586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72D119-E4E5-71A4-F86B-189F57FB1E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3" t="17033" r="37933" b="52075"/>
          <a:stretch/>
        </p:blipFill>
        <p:spPr>
          <a:xfrm>
            <a:off x="2560618" y="5983024"/>
            <a:ext cx="569715" cy="741344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5BD6EF-7C2D-E34C-48F2-768436D59B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120" b="52216"/>
          <a:stretch/>
        </p:blipFill>
        <p:spPr>
          <a:xfrm>
            <a:off x="2560618" y="1312761"/>
            <a:ext cx="569715" cy="739761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9ECD50-CE64-5E0C-7063-6BCE0F1CBB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4885574" y="3630548"/>
            <a:ext cx="543764" cy="722045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03B5ED-DDAC-60D6-F207-7C3C8A6FBA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t="17609" r="36812" b="52484"/>
          <a:stretch/>
        </p:blipFill>
        <p:spPr>
          <a:xfrm>
            <a:off x="284361" y="3717149"/>
            <a:ext cx="569715" cy="713746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65B867A8-0EE3-FB73-2292-8D5F3B3636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51"/>
          <a:stretch/>
        </p:blipFill>
        <p:spPr>
          <a:xfrm>
            <a:off x="3842508" y="5113119"/>
            <a:ext cx="422819" cy="2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9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6B64E05-CC25-7802-64B8-E199DCF9B226}"/>
              </a:ext>
            </a:extLst>
          </p:cNvPr>
          <p:cNvSpPr/>
          <p:nvPr/>
        </p:nvSpPr>
        <p:spPr>
          <a:xfrm>
            <a:off x="270486" y="303672"/>
            <a:ext cx="6391571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РАУНДЫ И СМЕНА ВЕТРОВ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FD2E3-788F-5998-F566-80B796C7250B}"/>
              </a:ext>
            </a:extLst>
          </p:cNvPr>
          <p:cNvSpPr txBox="1"/>
          <p:nvPr/>
        </p:nvSpPr>
        <p:spPr>
          <a:xfrm>
            <a:off x="1659392" y="1504209"/>
            <a:ext cx="2362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Индикатор раунда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8E790-8369-B7D5-D0ED-80772B6A847D}"/>
              </a:ext>
            </a:extLst>
          </p:cNvPr>
          <p:cNvSpPr txBox="1"/>
          <p:nvPr/>
        </p:nvSpPr>
        <p:spPr>
          <a:xfrm>
            <a:off x="2528965" y="3686916"/>
            <a:ext cx="73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Восток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C6D84-BCF4-AB40-2923-80C624D3E026}"/>
              </a:ext>
            </a:extLst>
          </p:cNvPr>
          <p:cNvSpPr txBox="1"/>
          <p:nvPr/>
        </p:nvSpPr>
        <p:spPr>
          <a:xfrm>
            <a:off x="2474794" y="5997527"/>
            <a:ext cx="73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Юг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EA562D-2713-093C-9AC6-E1D6E435FB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1224" y="2061759"/>
            <a:ext cx="4097668" cy="3647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F97033-6A6A-6853-1EC8-F8EBB17C0460}"/>
              </a:ext>
            </a:extLst>
          </p:cNvPr>
          <p:cNvSpPr txBox="1"/>
          <p:nvPr/>
        </p:nvSpPr>
        <p:spPr>
          <a:xfrm>
            <a:off x="8460061" y="5297758"/>
            <a:ext cx="1218515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 algn="ctr"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F85C76-3D21-C4CF-622F-BA5DD6957543}"/>
              </a:ext>
            </a:extLst>
          </p:cNvPr>
          <p:cNvSpPr txBox="1"/>
          <p:nvPr/>
        </p:nvSpPr>
        <p:spPr>
          <a:xfrm>
            <a:off x="10483084" y="3300590"/>
            <a:ext cx="1218515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3714B1-F523-97A5-A268-5D89F8AA2531}"/>
              </a:ext>
            </a:extLst>
          </p:cNvPr>
          <p:cNvSpPr txBox="1"/>
          <p:nvPr/>
        </p:nvSpPr>
        <p:spPr>
          <a:xfrm>
            <a:off x="6380488" y="3312732"/>
            <a:ext cx="1218515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 algn="r">
              <a:buClr>
                <a:srgbClr val="C00000"/>
              </a:buClr>
            </a:pPr>
            <a:endParaRPr lang="ru-RU" sz="14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1289550-355D-251C-2AC5-8FEF6D0CCEAB}"/>
              </a:ext>
            </a:extLst>
          </p:cNvPr>
          <p:cNvSpPr/>
          <p:nvPr/>
        </p:nvSpPr>
        <p:spPr>
          <a:xfrm>
            <a:off x="7893987" y="2747762"/>
            <a:ext cx="2350664" cy="2213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F77DB-5BCD-D83D-BED4-199B63EFFE24}"/>
              </a:ext>
            </a:extLst>
          </p:cNvPr>
          <p:cNvSpPr txBox="1"/>
          <p:nvPr/>
        </p:nvSpPr>
        <p:spPr>
          <a:xfrm>
            <a:off x="8460060" y="1512373"/>
            <a:ext cx="1218515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A31DF-7E15-4A96-6C86-0A738A8C6F19}"/>
              </a:ext>
            </a:extLst>
          </p:cNvPr>
          <p:cNvSpPr txBox="1"/>
          <p:nvPr/>
        </p:nvSpPr>
        <p:spPr>
          <a:xfrm>
            <a:off x="8533884" y="3369872"/>
            <a:ext cx="1218515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1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2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3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4</a:t>
            </a: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5C8BC0C-4419-1DDC-6E52-FD78FF08E954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1F584DB-D57A-DB67-14DC-100E34DF99AC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E46599-4787-466C-B218-F98C9512A8D4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1" name="Рисунок 10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CD5284DA-9329-F6FF-F28A-BDD7FF9051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51"/>
          <a:stretch/>
        </p:blipFill>
        <p:spPr>
          <a:xfrm>
            <a:off x="993665" y="1432421"/>
            <a:ext cx="3695943" cy="22544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C9677C-7DA0-3DE9-4AA6-EE20D784F7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9" t="45385" b="12255"/>
          <a:stretch/>
        </p:blipFill>
        <p:spPr>
          <a:xfrm>
            <a:off x="1443442" y="4005229"/>
            <a:ext cx="2793999" cy="2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677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1009</Words>
  <Application>Microsoft Office PowerPoint</Application>
  <PresentationFormat>Широкоэкранный</PresentationFormat>
  <Paragraphs>201</Paragraphs>
  <Slides>24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Liudmila Mizina</dc:creator>
  <cp:lastModifiedBy>Liudmila Mizina</cp:lastModifiedBy>
  <cp:revision>33</cp:revision>
  <dcterms:created xsi:type="dcterms:W3CDTF">2022-08-14T18:50:42Z</dcterms:created>
  <dcterms:modified xsi:type="dcterms:W3CDTF">2022-10-27T19:14:38Z</dcterms:modified>
</cp:coreProperties>
</file>